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24"/>
  </p:sldMasterIdLst>
  <p:notesMasterIdLst>
    <p:notesMasterId r:id="rId43"/>
  </p:notesMasterIdLst>
  <p:handoutMasterIdLst>
    <p:handoutMasterId r:id="rId44"/>
  </p:handoutMasterIdLst>
  <p:sldIdLst>
    <p:sldId id="376" r:id="rId25"/>
    <p:sldId id="378" r:id="rId26"/>
    <p:sldId id="330" r:id="rId27"/>
    <p:sldId id="489" r:id="rId28"/>
    <p:sldId id="366" r:id="rId29"/>
    <p:sldId id="493" r:id="rId30"/>
    <p:sldId id="505" r:id="rId31"/>
    <p:sldId id="322" r:id="rId32"/>
    <p:sldId id="433" r:id="rId33"/>
    <p:sldId id="381" r:id="rId34"/>
    <p:sldId id="490" r:id="rId35"/>
    <p:sldId id="499" r:id="rId36"/>
    <p:sldId id="481" r:id="rId37"/>
    <p:sldId id="498" r:id="rId38"/>
    <p:sldId id="382" r:id="rId39"/>
    <p:sldId id="501" r:id="rId40"/>
    <p:sldId id="477" r:id="rId41"/>
    <p:sldId id="5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ts" initials="a" lastIdx="8" clrIdx="0"/>
  <p:cmAuthor id="1" name="Jeanne Willard" initials="JW" lastIdx="6" clrIdx="1"/>
  <p:cmAuthor id="2" name="Pacquer, Amber" initials="PA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4D32A-4601-4245-9CF6-C3BC5A84520A}" v="17" dt="2024-02-23T20:33:13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64523" autoAdjust="0"/>
  </p:normalViewPr>
  <p:slideViewPr>
    <p:cSldViewPr>
      <p:cViewPr varScale="1">
        <p:scale>
          <a:sx n="106" d="100"/>
          <a:sy n="106" d="100"/>
        </p:scale>
        <p:origin x="13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EF1D-5027-492C-B211-3292109B39FE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81D3-5C88-4D78-B52D-76F4C1BB0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0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EE84-F4CE-457A-A872-BD473B1627F8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BB92-15CD-408B-8656-6FF4297DA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4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1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6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2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5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2C8-398E-4A1C-ADA8-6C04BD105F2B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D649-F56E-445E-8374-AD9583B026ED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645C-6374-4DC5-9970-86110D4669D6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1BF-83EB-4549-A54C-7E855EF897CA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7C1A-8289-4812-91CD-2EDC468603DB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9C75-6989-4517-ABC9-B134A515C07A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EA89-11A0-46BE-957C-11CE4621400A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2FC6-DEE7-4578-AE16-3D3446881211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D67A-46F5-43C7-9565-E416E5A73827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3C27-D673-4BC2-BFAB-97AEF3FDB658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0E5-8578-477F-82F4-EE01921AE36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75EF35-3E65-46DA-B6ED-94288F78E4F3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customXml" Target="../../customXml/item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customXml" Target="../../customXml/item9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customXml" Target="../../customXml/item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customXml" Target="../../customXml/item6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5.png"/><Relationship Id="rId5" Type="http://schemas.openxmlformats.org/officeDocument/2006/relationships/hyperlink" Target="https://docushare.everett.k12.wa.us/docushare/dsweb/Get/Document-122713/EPS%20High%20School%20Course%20Catalog%202023-24.pdf" TargetMode="External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everettsd.us-west-2.instructuremedia.com/embed/e0bccd30-42a3-4ff6-89c3-aa9c453d86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customXml" Target="../../customXml/item10.xml"/><Relationship Id="rId5" Type="http://schemas.openxmlformats.org/officeDocument/2006/relationships/hyperlink" Target="https://clever.com/oauth/ldap/login?target=NTY0ZGZkNzNmMjU3MWUwMTAwMDAwMGJm;OTk4ZDc5OWI2OGRkNWUxYjZhNTc%3D;aHR0cHM6Ly9jbGV2ZXJzc28ubmF2aWFuY2UuY29tL2F1dGhlbnRpY2F0ZQ%3D%3D;;Y29kZQ%3D%3D&amp;skip=1&amp;school_name=&amp;default_badge=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customXml" Target="../../customXml/item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customXml" Target="../../customXml/item23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14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everettsd.org/onlinehigh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everettsd.org/Domain/8" TargetMode="Externa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image" Target="../media/image12.png"/><Relationship Id="rId1" Type="http://schemas.openxmlformats.org/officeDocument/2006/relationships/customXml" Target="../../customXml/item16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hyperlink" Target="http://www.everettsd.org/jacksonhs" TargetMode="External"/><Relationship Id="rId15" Type="http://schemas.openxmlformats.org/officeDocument/2006/relationships/hyperlink" Target="https://snoisletech.com/" TargetMode="Externa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hyperlink" Target="http://www.everettsd.org/Domain/11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58224" y="383286"/>
            <a:ext cx="4367918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3" y="952500"/>
            <a:ext cx="8229600" cy="99060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Entry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1645"/>
            <a:ext cx="8229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on to your computer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in to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Naviance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Think about the following and be prepared to answer: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many credits do you need to graduate?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many credits an you have earned at the end of each semester?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398" y="330200"/>
            <a:ext cx="317920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/>
                </a:solidFill>
                <a:effectLst/>
                <a:latin typeface="Myriad Pro" panose="020B0503030403020204" pitchFamily="34" charset="0"/>
              </a:rPr>
              <a:t>Welcome!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69" y="2918224"/>
            <a:ext cx="1045699" cy="110718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257800" y="3441031"/>
            <a:ext cx="50566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6809168" y="3471817"/>
            <a:ext cx="31487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1315" y="2746188"/>
            <a:ext cx="1550742" cy="51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Username: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district ID#</a:t>
            </a:r>
          </a:p>
          <a:p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Password: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district password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31851285-9E1A-4F9D-AD09-EBD4ADFC391E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4FE09-0809-CCB0-639F-213D5D511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438" y="3108133"/>
            <a:ext cx="1111840" cy="641733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46008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Do I Know what classes to take?</a:t>
            </a:r>
            <a:endParaRPr lang="en-US" sz="5400" dirty="0">
              <a:latin typeface="Myriad Pro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78283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C41C-07BB-143E-E72D-637759FB4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743" y="507871"/>
            <a:ext cx="4626040" cy="60488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680" y="316567"/>
            <a:ext cx="40386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Options &amp; Choices</a:t>
            </a:r>
          </a:p>
        </p:txBody>
      </p:sp>
      <p:cxnSp>
        <p:nvCxnSpPr>
          <p:cNvPr id="10" name="Straight Arrow Connector 9"/>
          <p:cNvCxnSpPr>
            <a:cxnSpLocks/>
            <a:endCxn id="11" idx="2"/>
          </p:cNvCxnSpPr>
          <p:nvPr/>
        </p:nvCxnSpPr>
        <p:spPr>
          <a:xfrm flipV="1">
            <a:off x="2357341" y="2096494"/>
            <a:ext cx="2367059" cy="25528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24400" y="1931901"/>
            <a:ext cx="1828800" cy="32918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58094" y="3456516"/>
            <a:ext cx="609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14" name="Straight Arrow Connector 13"/>
          <p:cNvCxnSpPr>
            <a:cxnSpLocks/>
            <a:endCxn id="12" idx="2"/>
          </p:cNvCxnSpPr>
          <p:nvPr/>
        </p:nvCxnSpPr>
        <p:spPr>
          <a:xfrm>
            <a:off x="3353480" y="3155198"/>
            <a:ext cx="1304614" cy="41561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421C26C-5476-445E-B440-ED3F13ED195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679" y="981127"/>
            <a:ext cx="31463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With the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credit graduation requirement, there are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options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for the  required classes you take and many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choices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for classes based on your personal interests.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The following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5-step process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will help you complete this 9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grade registration sheet.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5143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Exploring Your 9</a:t>
            </a:r>
            <a:r>
              <a:rPr lang="en-US" sz="5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options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FBCA331-8F28-4A47-8B43-872F96BF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1718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336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1: Graduation Checklist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4645"/>
            <a:ext cx="381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Using the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graduation checklist…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check off the classes you will take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</a:t>
            </a:r>
          </a:p>
          <a:p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check off the classes you have taken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8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 high school credit.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06453-07A3-D5F4-9D24-ABBFEB476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476" y="896112"/>
            <a:ext cx="4638524" cy="5943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37925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753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2: Course Catalog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4645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Use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Course Catalog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, to explore all the different choices for elective classes.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You can take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and add the class names to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Graduation Checklist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2960B-7794-43A6-8B90-4E175BAC3D19}"/>
              </a:ext>
            </a:extLst>
          </p:cNvPr>
          <p:cNvSpPr/>
          <p:nvPr/>
        </p:nvSpPr>
        <p:spPr>
          <a:xfrm>
            <a:off x="5644108" y="4343400"/>
            <a:ext cx="3195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Names of the courses and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descriptions are found in the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5"/>
              </a:rPr>
              <a:t>course catalog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D017DE3-134F-4A66-9ED1-401ACB8195DB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2EF095-0812-85DE-7693-8AE866D2E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77" y="5351589"/>
            <a:ext cx="79629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648200" y="4343400"/>
            <a:ext cx="381000" cy="11430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AC8BC0-58D6-6337-6655-D47EA09A4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9814" y="527506"/>
            <a:ext cx="2899448" cy="3753092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0322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1323"/>
            <a:ext cx="8595862" cy="157887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3: Create Your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429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Use the paper copy of 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Registration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form to write in your courses.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Make sure to choose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3-4 credits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worth of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alternates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in case your chose elective is not available.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7C66991-E8D9-405B-B52A-EBF29AAB0087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21C76-9082-4480-15D6-C0919041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140" y="1010810"/>
            <a:ext cx="4220088" cy="551800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4001" y="5105400"/>
            <a:ext cx="1752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F85AE5-05DC-7D38-B15D-B1F0E71E885B}"/>
              </a:ext>
            </a:extLst>
          </p:cNvPr>
          <p:cNvCxnSpPr>
            <a:cxnSpLocks/>
          </p:cNvCxnSpPr>
          <p:nvPr/>
        </p:nvCxnSpPr>
        <p:spPr>
          <a:xfrm>
            <a:off x="3733800" y="3810000"/>
            <a:ext cx="1600201" cy="16002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12483C-EEA6-C36F-DB2F-7AA184BD3037}"/>
              </a:ext>
            </a:extLst>
          </p:cNvPr>
          <p:cNvSpPr txBox="1"/>
          <p:nvPr/>
        </p:nvSpPr>
        <p:spPr>
          <a:xfrm>
            <a:off x="1319248" y="5715013"/>
            <a:ext cx="362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*Note: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Year-long classes = 1.0 credit                                       Semester log classes = 0.5 credit</a:t>
            </a:r>
          </a:p>
          <a:p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98435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4: Enter Course Requests in HAC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in to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Home Access Center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account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On your school website click </a:t>
            </a: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Next, click </a:t>
            </a: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Click the link to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Home Access Center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then log in with your student ID and password.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Using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Registration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form, you can enter your course requests in HAC.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E85E916-2EC6-45BF-BF64-E73630C802FC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BEF77-F75A-BA76-650E-CA2EDF3B9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044247"/>
            <a:ext cx="1157840" cy="851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1C20B-F476-07EB-712B-48D89F5B6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895600"/>
            <a:ext cx="914496" cy="641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5623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5: Complete Your 8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HSBP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High School &amp; Beyond Plan Survey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is 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bout your future plans.</a:t>
            </a:r>
          </a:p>
          <a:p>
            <a:pPr marL="0" indent="0">
              <a:buNone/>
            </a:pP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Each year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 can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revise your answers on the survey as your interests and/or goals migh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change 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Access the survey, go to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Planner &gt; Tasks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the survey title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Complete 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 High School &amp; Beyond 8</a:t>
            </a:r>
            <a:r>
              <a:rPr lang="en-US" sz="2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Grade Year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7824F65-7448-46E5-8AC5-D63ACEA0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64404EE-AC58-48DD-AFBE-0F0D0304EEA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6CD0F-03F9-8FB6-F6F3-7CD81560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2148"/>
            <a:ext cx="800212" cy="85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5CFE1-8484-A5C5-6053-8187EBDC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25" y="5502199"/>
            <a:ext cx="6474614" cy="53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63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5" y="405384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8th Grade HSBP Survey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1480" y="1371600"/>
            <a:ext cx="27053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Check with your counselor if you have questions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When the survey is complete click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4"/>
              </a:rPr>
              <a:t>Lesson Video for HSBP Survey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(*Start @ 8:07)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FAF4D2B-37B1-4414-88DA-7D8FF290705C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6450B-DE70-A998-E884-09991A9D4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350" y="3668543"/>
            <a:ext cx="1447800" cy="42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74A59B-6258-A7DE-9708-8D60F3488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920496"/>
            <a:ext cx="3136262" cy="541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2D1BED-1455-7E6D-FE7F-0E9CCC0DF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752600"/>
            <a:ext cx="2742760" cy="4984858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16243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001000" cy="29717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Planning for High School &amp; Beyond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3505200"/>
            <a:ext cx="6400800" cy="516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5"/>
              </a:rPr>
              <a:t>Naviance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5"/>
              </a:rPr>
              <a:t>Student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dirty="0">
              <a:latin typeface="Myriad Pro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6997A2B-6DEE-411E-BD2E-E7A97E46AD9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32237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What 9</a:t>
            </a:r>
            <a:r>
              <a:rPr lang="en-US" sz="5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graders need to know…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3715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1" y="347472"/>
            <a:ext cx="8153400" cy="625995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F68157D-DE91-4B1C-8C4E-FD928738FA53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27837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013" y="101600"/>
            <a:ext cx="8229600" cy="129540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Know Your Graduation Requirements!</a:t>
            </a:r>
          </a:p>
        </p:txBody>
      </p:sp>
      <p:sp>
        <p:nvSpPr>
          <p:cNvPr id="16" name="_s14350"/>
          <p:cNvSpPr>
            <a:spLocks noChangeArrowheads="1"/>
          </p:cNvSpPr>
          <p:nvPr/>
        </p:nvSpPr>
        <p:spPr bwMode="auto">
          <a:xfrm>
            <a:off x="6138287" y="3042468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1.5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7" name="_s14350"/>
          <p:cNvSpPr>
            <a:spLocks noChangeArrowheads="1"/>
          </p:cNvSpPr>
          <p:nvPr/>
        </p:nvSpPr>
        <p:spPr bwMode="auto">
          <a:xfrm>
            <a:off x="0" y="1645021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English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8" name="_s14350"/>
          <p:cNvSpPr>
            <a:spLocks noChangeArrowheads="1"/>
          </p:cNvSpPr>
          <p:nvPr/>
        </p:nvSpPr>
        <p:spPr bwMode="auto">
          <a:xfrm>
            <a:off x="3124200" y="1645021"/>
            <a:ext cx="2887226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Math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9" name="_s14350"/>
          <p:cNvSpPr>
            <a:spLocks noChangeArrowheads="1"/>
          </p:cNvSpPr>
          <p:nvPr/>
        </p:nvSpPr>
        <p:spPr bwMode="auto">
          <a:xfrm>
            <a:off x="6138287" y="1645021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Science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0" name="_s14350"/>
          <p:cNvSpPr>
            <a:spLocks noChangeArrowheads="1"/>
          </p:cNvSpPr>
          <p:nvPr/>
        </p:nvSpPr>
        <p:spPr bwMode="auto">
          <a:xfrm>
            <a:off x="4482" y="3048000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Social Studies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" name="_s14350"/>
          <p:cNvSpPr>
            <a:spLocks noChangeArrowheads="1"/>
          </p:cNvSpPr>
          <p:nvPr/>
        </p:nvSpPr>
        <p:spPr bwMode="auto">
          <a:xfrm>
            <a:off x="3124200" y="3042468"/>
            <a:ext cx="2887226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Health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0.5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2" name="_s14350"/>
          <p:cNvSpPr>
            <a:spLocks noChangeArrowheads="1"/>
          </p:cNvSpPr>
          <p:nvPr/>
        </p:nvSpPr>
        <p:spPr bwMode="auto">
          <a:xfrm>
            <a:off x="3094021" y="441189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CCRS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0.5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4" name="_s14350"/>
          <p:cNvSpPr>
            <a:spLocks noChangeArrowheads="1"/>
          </p:cNvSpPr>
          <p:nvPr/>
        </p:nvSpPr>
        <p:spPr bwMode="auto">
          <a:xfrm>
            <a:off x="6176295" y="438646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Electives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3.5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8444" y="1404793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9675" y="1404793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88444" y="2802240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9674" y="2807772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13656" y="5256159"/>
            <a:ext cx="2414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24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_s14350"/>
          <p:cNvSpPr>
            <a:spLocks noChangeArrowheads="1"/>
          </p:cNvSpPr>
          <p:nvPr/>
        </p:nvSpPr>
        <p:spPr bwMode="auto">
          <a:xfrm>
            <a:off x="-20784" y="438646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CTE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5709" y="4146235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17382" y="4146235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2" name="_s14350"/>
          <p:cNvSpPr>
            <a:spLocks noChangeArrowheads="1"/>
          </p:cNvSpPr>
          <p:nvPr/>
        </p:nvSpPr>
        <p:spPr bwMode="auto">
          <a:xfrm>
            <a:off x="3121843" y="5643645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Fine Arts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3" name="_s14350"/>
          <p:cNvSpPr>
            <a:spLocks noChangeArrowheads="1"/>
          </p:cNvSpPr>
          <p:nvPr/>
        </p:nvSpPr>
        <p:spPr bwMode="auto">
          <a:xfrm>
            <a:off x="-20966" y="5623984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World Language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8482" y="5352557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0642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A274DFC-ECA5-4DC6-BCBF-8FBCB82C3600}"/>
              </a:ext>
            </a:extLst>
          </p:cNvPr>
          <p:cNvGrpSpPr/>
          <p:nvPr/>
        </p:nvGrpSpPr>
        <p:grpSpPr>
          <a:xfrm>
            <a:off x="1600200" y="4251316"/>
            <a:ext cx="7315200" cy="1501629"/>
            <a:chOff x="1600200" y="4251316"/>
            <a:chExt cx="7315200" cy="15016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EC842C-D852-403E-A8B9-4FDCE6DDE5DE}"/>
                </a:ext>
              </a:extLst>
            </p:cNvPr>
            <p:cNvGrpSpPr/>
            <p:nvPr/>
          </p:nvGrpSpPr>
          <p:grpSpPr>
            <a:xfrm>
              <a:off x="1600200" y="4251316"/>
              <a:ext cx="7315200" cy="1501629"/>
              <a:chOff x="1600200" y="4251316"/>
              <a:chExt cx="7315200" cy="150162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30F765B-95F3-46FC-957C-B5C2FB94E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0200" y="4251316"/>
                <a:ext cx="7315200" cy="15016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48976B-FFDC-4A9E-A15C-6876E6FAED5B}"/>
                  </a:ext>
                </a:extLst>
              </p:cNvPr>
              <p:cNvSpPr/>
              <p:nvPr/>
            </p:nvSpPr>
            <p:spPr>
              <a:xfrm>
                <a:off x="7513163" y="4641700"/>
                <a:ext cx="564037" cy="3236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77348A-EC32-4D23-94C9-D9A9FFABB782}"/>
                </a:ext>
              </a:extLst>
            </p:cNvPr>
            <p:cNvSpPr/>
            <p:nvPr/>
          </p:nvSpPr>
          <p:spPr>
            <a:xfrm>
              <a:off x="7513163" y="5410200"/>
              <a:ext cx="564037" cy="303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279F78A-2586-4E62-B1C3-AC28D602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1" y="2576394"/>
            <a:ext cx="6972879" cy="143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Your High School &amp; Beyond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High School &amp; Beyond Plan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is a graduation requirement.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Shows up on your official transcript as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MET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00987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Complete the short survey in Naviance each year through grade 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0837" y="4653705"/>
            <a:ext cx="7284563" cy="311641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230" y="2934501"/>
            <a:ext cx="6946170" cy="265899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0"/>
            <a:ext cx="1066800" cy="32918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</a:t>
            </a:r>
          </a:p>
        </p:txBody>
      </p:sp>
      <p:cxnSp>
        <p:nvCxnSpPr>
          <p:cNvPr id="12" name="Straight Arrow Connector 11"/>
          <p:cNvCxnSpPr>
            <a:cxnSpLocks/>
            <a:stCxn id="10" idx="3"/>
          </p:cNvCxnSpPr>
          <p:nvPr/>
        </p:nvCxnSpPr>
        <p:spPr>
          <a:xfrm>
            <a:off x="7391400" y="3067451"/>
            <a:ext cx="838200" cy="157424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3CCE46B-5AA5-3512-37FB-B2F70584319B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extLst>
      <p:ext uri="{BB962C8B-B14F-4D97-AF65-F5344CB8AC3E}">
        <p14:creationId xmlns:p14="http://schemas.microsoft.com/office/powerpoint/2010/main" val="42089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DC92F-FFE4-B498-97A7-3F9C1583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75657-CE8E-73F7-02DE-1DF99ACA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47" y="395809"/>
            <a:ext cx="4870306" cy="64621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BFB692-D090-E1A3-6DE5-72608AAC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2667000" cy="1905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What is a graduation pathway?</a:t>
            </a:r>
          </a:p>
        </p:txBody>
      </p:sp>
    </p:spTree>
    <p:extLst>
      <p:ext uri="{BB962C8B-B14F-4D97-AF65-F5344CB8AC3E}">
        <p14:creationId xmlns:p14="http://schemas.microsoft.com/office/powerpoint/2010/main" val="261946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What does it all mean? Terms to Know!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15753" y="6324600"/>
            <a:ext cx="4114800" cy="32918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 8 LESSON 2 OF 3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55406"/>
              </p:ext>
            </p:extLst>
          </p:nvPr>
        </p:nvGraphicFramePr>
        <p:xfrm>
          <a:off x="0" y="929641"/>
          <a:ext cx="9144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Core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Courses every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student needs to take to be college and career ready.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What you earn for passing a class.  One semester-long class earns 0.5 credit. Credits are posted to your official transcript.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Career and Technical Education (CTE)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prepares students for the work force and some classes offer the option of earning college credit, such as tech prep courses.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Any exploratory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classes of interest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taken beyond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the core credit classes that you will need to graduate from high school. 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Fine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Courses that are found in the category of fine arts and can be taken anytime throughout high school.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Grade point average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is the average of all your class grades based on your academic performance.  By adding up the individual point value for each grade and dividing by seven you calculate your GPA.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Health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 &amp; Fitness</a:t>
                      </a:r>
                      <a:endParaRPr lang="en-US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Fitness courses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are any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Physical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Education (PE) class in high school.  You will also need to take one semester of health.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Post-Secondary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College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and/or career plans after high school graduation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Transcript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An official record of all your grades and credits.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World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To be eligible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for entrance into a four-year university  and high school graduation, you need two consecutive years of the same language.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5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PPR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Classes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that further a student’s own interest and aligns with their High School and Beyond Plan and future career plans.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9387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131A9D5-93D6-47C2-A790-2202B8C2C66D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7814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775305"/>
              </p:ext>
            </p:extLst>
          </p:nvPr>
        </p:nvGraphicFramePr>
        <p:xfrm>
          <a:off x="512395" y="1201339"/>
          <a:ext cx="806450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131071239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446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Everett High School</a:t>
                      </a: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Cascade High School </a:t>
                      </a: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H. M. Jackson High School</a:t>
                      </a:r>
                    </a:p>
                    <a:p>
                      <a:pPr algn="ctr"/>
                      <a:endParaRPr lang="en-US" sz="11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Sequoia High School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District High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617" y="2060794"/>
            <a:ext cx="1580005" cy="1615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4" y="2134672"/>
            <a:ext cx="1633913" cy="1431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4911" y="2084516"/>
            <a:ext cx="1721053" cy="129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/>
          <a:stretch/>
        </p:blipFill>
        <p:spPr bwMode="auto">
          <a:xfrm>
            <a:off x="2548188" y="2061630"/>
            <a:ext cx="1576310" cy="1510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1800" y="5981328"/>
            <a:ext cx="8382000" cy="370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*Click each button to be taken to the school website.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4295410"/>
            <a:ext cx="793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/>
              </a:rPr>
              <a:t>Additional High School Options: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7D8622A-A7B6-4922-BF5D-0D9B4A8F20B5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hlinkClick r:id="rId13"/>
            <a:extLst>
              <a:ext uri="{FF2B5EF4-FFF2-40B4-BE49-F238E27FC236}">
                <a16:creationId xmlns:a16="http://schemas.microsoft.com/office/drawing/2014/main" id="{E629E70A-F4B1-D496-F3FE-A90ECED228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9617" y="4765678"/>
            <a:ext cx="2211105" cy="1207046"/>
          </a:xfrm>
          <a:prstGeom prst="rect">
            <a:avLst/>
          </a:prstGeom>
        </p:spPr>
      </p:pic>
      <p:pic>
        <p:nvPicPr>
          <p:cNvPr id="14" name="Picture 13">
            <a:hlinkClick r:id="rId15"/>
            <a:extLst>
              <a:ext uri="{FF2B5EF4-FFF2-40B4-BE49-F238E27FC236}">
                <a16:creationId xmlns:a16="http://schemas.microsoft.com/office/drawing/2014/main" id="{8E54AF92-6B74-E683-6D87-0864B33DB8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7300" y="4748393"/>
            <a:ext cx="2381582" cy="1114581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38306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43F4910-7EA9-41CD-981E-5DE9465DB125}"/>
  <p:tag name="ATHENA.CUSTOMXMLCONTENT" val="&lt;?xml version=&quot;1.0&quot;?&gt;&lt;athena xmlns=&quot;http://schemas.microsoft.com/edu/athena&quot; version=&quot;0.1.5120.0&quot;&gt;&lt;timings duration=&quot;36040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927086E-9CCD-4266-87A0-87DDCD4C3F4D}"/>
  <p:tag name="ATHENA.CUSTOMXMLCONTENT" val="&lt;?xml version=&quot;1.0&quot;?&gt;&lt;athena xmlns=&quot;http://schemas.microsoft.com/edu/athena&quot; version=&quot;0.1.5120.0&quot;&gt;&lt;timings duration=&quot;3161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D6BED76-302C-4457-A830-7891C9B16119}"/>
  <p:tag name="ATHENA.CUSTOMXMLCONTENT" val="&lt;?xml version=&quot;1.0&quot;?&gt;&lt;athena xmlns=&quot;http://schemas.microsoft.com/edu/athena&quot; version=&quot;0.1.5120.0&quot;&gt;&lt;timings duration=&quot;19001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D6BED76-302C-4457-A830-7891C9B16119}"/>
  <p:tag name="ATHENA.CUSTOMXMLCONTENT" val="&lt;?xml version=&quot;1.0&quot;?&gt;&lt;athena xmlns=&quot;http://schemas.microsoft.com/edu/athena&quot; version=&quot;0.1.5120.0&quot;&gt;&lt;timings duration=&quot;19001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A7A17C8-9F4A-4AD0-9200-C054946B5286}"/>
  <p:tag name="ATHENA.CUSTOMXMLCONTENT" val="&lt;?xml version=&quot;1.0&quot;?&gt;&lt;athena xmlns=&quot;http://schemas.microsoft.com/edu/athena&quot; version=&quot;0.1.5120.0&quot;&gt;&lt;timings duration=&quot;14709&quot;/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E01C9B6-8BF6-4071-9D49-C151D1F7B4FC}"/>
  <p:tag name="ATHENA.CUSTOMXMLCONTENT" val="&lt;?xml version=&quot;1.0&quot;?&gt;&lt;athena xmlns=&quot;http://schemas.microsoft.com/edu/athena&quot; version=&quot;0.1.5120.0&quot;&gt;&lt;timings duration=&quot;17807&quot;/&gt;&lt;/athen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F0A4BA4-8788-465F-9DA5-27B643D867A2}"/>
  <p:tag name="ATHENA.CUSTOMXMLCONTENT" val="&lt;?xml version=&quot;1.0&quot;?&gt;&lt;athena xmlns=&quot;http://schemas.microsoft.com/edu/athena&quot; version=&quot;0.1.5120.0&quot;&gt;&lt;timings duration=&quot;18160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7A19AA1-D825-4740-AFA0-E81D7CE39801}"/>
  <p:tag name="ATHENA.CUSTOMXMLCONTENT" val="&lt;?xml version=&quot;1.0&quot;?&gt;&lt;athena xmlns=&quot;http://schemas.microsoft.com/edu/athena&quot; version=&quot;0.1.5120.0&quot;&gt;&lt;timings duration=&quot;9848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20A8A81-ABC9-4538-A250-817C4236864B}"/>
  <p:tag name="ATHENA.CUSTOMXMLCONTENT" val="&lt;?xml version=&quot;1.0&quot;?&gt;&lt;athena xmlns=&quot;http://schemas.microsoft.com/edu/athena&quot; version=&quot;0.1.5120.0&quot;&gt;&lt;timings duration=&quot;4729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F0A4BA4-8788-465F-9DA5-27B643D867A2}"/>
  <p:tag name="ATHENA.CUSTOMXMLCONTENT" val="&lt;?xml version=&quot;1.0&quot;?&gt;&lt;athena xmlns=&quot;http://schemas.microsoft.com/edu/athena&quot; version=&quot;0.1.5120.0&quot;&gt;&lt;timings duration=&quot;18160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2015B0E-3A00-4690-A600-AD585BAE44D3}"/>
  <p:tag name="ATHENA.CUSTOMXMLCONTENT" val="&lt;?xml version=&quot;1.0&quot;?&gt;&lt;athena xmlns=&quot;http://schemas.microsoft.com/edu/athena&quot; version=&quot;0.1.5120.0&quot;&gt;&lt;timings duration=&quot;34679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104423E-8C70-4D56-8DC1-3258A651FCE9}"/>
  <p:tag name="ATHENA.CUSTOMXMLCONTENT" val="&lt;?xml version=&quot;1.0&quot;?&gt;&lt;athena xmlns=&quot;http://schemas.microsoft.com/edu/athena&quot; version=&quot;0.1.5120.0&quot;&gt;&lt;timings duration=&quot;95081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62E42BE-DDC1-4558-BA38-6D707E355270}"/>
  <p:tag name="ATHENA.CUSTOMXMLCONTENT" val="&lt;?xml version=&quot;1.0&quot;?&gt;&lt;athena xmlns=&quot;http://schemas.microsoft.com/edu/athena&quot; version=&quot;0.1.5120.0&quot;&gt;&lt;timings duration=&quot;20675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927086E-9CCD-4266-87A0-87DDCD4C3F4D}"/>
  <p:tag name="ATHENA.CUSTOMXMLCONTENT" val="&lt;?xml version=&quot;1.0&quot;?&gt;&lt;athena xmlns=&quot;http://schemas.microsoft.com/edu/athena&quot; version=&quot;0.1.5120.0&quot;&gt;&lt;timings duration=&quot;3161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E125944-ADF8-4071-B153-2AA7F881FF49}"/>
  <p:tag name="ATHENA.CUSTOMXMLCONTENT" val="&lt;?xml version=&quot;1.0&quot;?&gt;&lt;athena xmlns=&quot;http://schemas.microsoft.com/edu/athena&quot; version=&quot;0.1.5120.0&quot;&gt;&lt;timings duration=&quot;18336&quot;/&gt;&lt;/athen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5120.0">
  <timings duration="3161"/>
</athena>
</file>

<file path=customXml/item10.xml><?xml version="1.0" encoding="utf-8"?>
<athena xmlns="http://schemas.microsoft.com/edu/athena" version="0.1.5120.0">
  <timings duration="9848"/>
</athena>
</file>

<file path=customXml/item11.xml><?xml version="1.0" encoding="utf-8"?>
<athena xmlns="http://schemas.microsoft.com/edu/athena" version="0.1.5120.0">
  <timings duration="18160"/>
</athena>
</file>

<file path=customXml/item12.xml><?xml version="1.0" encoding="utf-8"?>
<athena xmlns="http://schemas.microsoft.com/edu/athena" version="0.1.5120.0">
  <timings duration="5480"/>
</athena>
</file>

<file path=customXml/item13.xml><?xml version="1.0" encoding="utf-8"?>
<athena xmlns="http://schemas.microsoft.com/edu/athena" version="0.1.5120.0">
  <timings duration="17807"/>
</athena>
</file>

<file path=customXml/item14.xml><?xml version="1.0" encoding="utf-8"?>
<athena xmlns="http://schemas.microsoft.com/edu/athena" version="0.1.5120.0">
  <timings duration="95081"/>
</athena>
</file>

<file path=customXml/item15.xml><?xml version="1.0" encoding="utf-8"?>
<athena xmlns="http://schemas.microsoft.com/edu/athena" version="0.1.5120.0">
  <timings duration="18160"/>
</athena>
</file>

<file path=customXml/item16.xml><?xml version="1.0" encoding="utf-8"?>
<athena xmlns="http://schemas.microsoft.com/edu/athena" version="0.1.5120.0">
  <timings duration="20675"/>
</athena>
</file>

<file path=customXml/item17.xml><?xml version="1.0" encoding="utf-8"?>
<athena xmlns="http://schemas.microsoft.com/edu/athena" version="0.1.5120.0">
  <timings duration="36040"/>
</athena>
</file>

<file path=customXml/item18.xml><?xml version="1.0" encoding="utf-8"?>
<athena xmlns="http://schemas.microsoft.com/edu/athena" version="0.1.5120.0">
  <timings duration="3161"/>
</athena>
</file>

<file path=customXml/item19.xml><?xml version="1.0" encoding="utf-8"?>
<athena xmlns="http://schemas.microsoft.com/edu/athena" version="0.1.5120.0">
  <timings duration="19001"/>
</athena>
</file>

<file path=customXml/item2.xml><?xml version="1.0" encoding="utf-8"?>
<athena xmlns="http://schemas.microsoft.com/edu/athena" version="0.1.5120.0">
  <timings duration="5480"/>
</athena>
</file>

<file path=customXml/item20.xml><?xml version="1.0" encoding="utf-8"?>
<athena xmlns="http://schemas.microsoft.com/edu/athena" version="0.1.5120.0">
  <timings duration="24859"/>
</athena>
</file>

<file path=customXml/item21.xml><?xml version="1.0" encoding="utf-8"?>
<athena xmlns="http://schemas.microsoft.com/edu/athena" version="0.1.5120.0">
  <timings duration="5480"/>
</athena>
</file>

<file path=customXml/item22.xml><?xml version="1.0" encoding="utf-8"?>
<athena xmlns="http://schemas.microsoft.com/edu/athena" version="0.1.5120.0">
  <timings duration="5480"/>
</athena>
</file>

<file path=customXml/item23.xml><?xml version="1.0" encoding="utf-8"?>
<athena xmlns="http://schemas.microsoft.com/edu/athena" version="0.1.5120.0">
  <timings duration="34679"/>
</athena>
</file>

<file path=customXml/item3.xml><?xml version="1.0" encoding="utf-8"?>
<athena xmlns="http://schemas.microsoft.com/edu/athena" version="0.1.5120.0">
  <timings duration="14709"/>
</athena>
</file>

<file path=customXml/item4.xml><?xml version="1.0" encoding="utf-8"?>
<athena xmlns="http://schemas.microsoft.com/edu/athena" version="0.1.5120.0">
  <media streamable="true" recordStart="0" recordEnd="36040" recordLength="36082" audioOnly="true" start="0" end="36040" audioFormat="{00001610-0000-0010-8000-00AA00389B71}" audioRate="44100" muted="false" volume="0.8" fadeIn="0" fadeOut="0" videoFormat="{34363248-0000-0010-8000-00AA00389B71}" videoRate="15" videoWidth="256" videoHeight="256"/>
</athena>
</file>

<file path=customXml/item5.xml><?xml version="1.0" encoding="utf-8"?>
<athena xmlns="http://schemas.microsoft.com/edu/athena" version="0.1.5120.0">
  <timings duration="4729"/>
</athena>
</file>

<file path=customXml/item6.xml><?xml version="1.0" encoding="utf-8"?>
<athena xmlns="http://schemas.microsoft.com/edu/athena" version="0.1.5120.0">
  <timings duration="19001"/>
</athena>
</file>

<file path=customXml/item7.xml><?xml version="1.0" encoding="utf-8"?>
<athena xmlns="http://schemas.microsoft.com/edu/athena" version="0.1.5120.0">
  <media streamable="true" recordStart="0" recordEnd="20683" recordLength="20711" audioOnly="true" start="0" end="20683" audioFormat="{00001610-0000-0010-8000-00AA00389B71}" audioRate="44100" muted="false" volume="0.8" fadeIn="0" fadeOut="0" videoFormat="{34363248-0000-0010-8000-00AA00389B71}" videoRate="15" videoWidth="256" videoHeight="256"/>
</athena>
</file>

<file path=customXml/item8.xml><?xml version="1.0" encoding="utf-8"?>
<athena xmlns="http://schemas.microsoft.com/edu/athena" version="0.1.5120.0">
  <timings duration="5480"/>
</athena>
</file>

<file path=customXml/item9.xml><?xml version="1.0" encoding="utf-8"?>
<athena xmlns="http://schemas.microsoft.com/edu/athena" version="0.1.5120.0">
  <timings duration="18336"/>
</athena>
</file>

<file path=customXml/itemProps1.xml><?xml version="1.0" encoding="utf-8"?>
<ds:datastoreItem xmlns:ds="http://schemas.openxmlformats.org/officeDocument/2006/customXml" ds:itemID="{E927086E-9CCD-4266-87A0-87DDCD4C3F4D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37A19AA1-D825-4740-AFA0-E81D7CE39801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67D0AF2B-E453-4CB2-ACB8-63D29D8FA76C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E5D70213-E343-4780-8681-0F2C7A22894F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588C53F3-4D46-40D0-BEFD-8DB05893F636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4104423E-8C70-4D56-8DC1-3258A651FCE9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050975BB-1A1B-4A52-9EE0-8BBE4BC3CDDC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062E42BE-DDC1-4558-BA38-6D707E355270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327A47FB-048F-4C67-8660-AF902DB0BCAF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C893E874-D9CC-40DF-95D6-B10C3FBD7410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2674FCE4-F4E9-474B-80B7-826CBD00C46C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F7A7FB15-192B-4C1A-A253-471B2754277B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16E709EF-65B0-4B6B-905A-6D43FF8B7353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91CF8E50-6DF9-4B7F-B99A-5698AA84ABC6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101A455A-B959-4E99-8689-73657276FA9A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E2015B0E-3A00-4690-A600-AD585BAE44D3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4A7A17C8-9F4A-4AD0-9200-C054946B5286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FDB550C8-40B5-459C-BC6C-9845A04DB113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A20A8A81-ABC9-4538-A250-817C4236864B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F8D83FC3-6DE7-4ADD-8539-4E05EA086131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1701D663-3D1B-4004-82D0-C87BCFF00EAC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1DFF0389-1784-40DD-BC93-099FF2108697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CACF38B1-CC79-436B-945E-305B12443896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18477</TotalTime>
  <Words>897</Words>
  <Application>Microsoft Office PowerPoint</Application>
  <PresentationFormat>On-screen Show (4:3)</PresentationFormat>
  <Paragraphs>212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Wingdings</vt:lpstr>
      <vt:lpstr>Clarity</vt:lpstr>
      <vt:lpstr>Entry Task:</vt:lpstr>
      <vt:lpstr>Planning for High School &amp; Beyond</vt:lpstr>
      <vt:lpstr>What 9th graders need to know…</vt:lpstr>
      <vt:lpstr>PowerPoint Presentation</vt:lpstr>
      <vt:lpstr>Know Your Graduation Requirements!</vt:lpstr>
      <vt:lpstr>Your High School &amp; Beyond Plan</vt:lpstr>
      <vt:lpstr>What is a graduation pathway?</vt:lpstr>
      <vt:lpstr>What does it all mean? Terms to Know!</vt:lpstr>
      <vt:lpstr>District High Schools</vt:lpstr>
      <vt:lpstr>How Do I Know what classes to take?</vt:lpstr>
      <vt:lpstr>Options &amp; Choices</vt:lpstr>
      <vt:lpstr>Exploring Your 9th Grade options</vt:lpstr>
      <vt:lpstr>Step 1: Graduation Checklist</vt:lpstr>
      <vt:lpstr>Step 2: Course Catalog</vt:lpstr>
      <vt:lpstr>Step 3: Create Your Plan</vt:lpstr>
      <vt:lpstr>Step 4: Enter Course Requests in HAC</vt:lpstr>
      <vt:lpstr>Step 5: Complete Your 8th Grade HSBP</vt:lpstr>
      <vt:lpstr>8th Grade HSBP Survey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Pacquer, Amber</dc:creator>
  <cp:lastModifiedBy>Peters, David S.</cp:lastModifiedBy>
  <cp:revision>309</cp:revision>
  <dcterms:created xsi:type="dcterms:W3CDTF">2015-02-26T19:10:57Z</dcterms:created>
  <dcterms:modified xsi:type="dcterms:W3CDTF">2024-02-26T16:55:02Z</dcterms:modified>
</cp:coreProperties>
</file>